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5"/>
  </p:notesMasterIdLst>
  <p:handoutMasterIdLst>
    <p:handoutMasterId r:id="rId16"/>
  </p:handoutMasterIdLst>
  <p:sldIdLst>
    <p:sldId id="256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57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381" autoAdjust="0"/>
  </p:normalViewPr>
  <p:slideViewPr>
    <p:cSldViewPr>
      <p:cViewPr varScale="1">
        <p:scale>
          <a:sx n="72" d="100"/>
          <a:sy n="72" d="100"/>
        </p:scale>
        <p:origin x="130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E8873A-393D-408D-AA67-85D76FCDD1AA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C285E3-3736-4797-AF53-E5E38917D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0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81000" y="1524000"/>
            <a:ext cx="8382000" cy="1676400"/>
          </a:xfrm>
        </p:spPr>
        <p:txBody>
          <a:bodyPr/>
          <a:lstStyle/>
          <a:p>
            <a:r>
              <a:rPr lang="en-US" sz="4400" dirty="0"/>
              <a:t>Program Coordination Team (PCT) Decisions 2018/2019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66800" y="3276600"/>
            <a:ext cx="7238999" cy="1524000"/>
          </a:xfrm>
        </p:spPr>
        <p:txBody>
          <a:bodyPr/>
          <a:lstStyle/>
          <a:p>
            <a:r>
              <a:rPr lang="en-US" sz="2800" dirty="0"/>
              <a:t>Presented by Siboniso Moyo</a:t>
            </a:r>
          </a:p>
          <a:p>
            <a:r>
              <a:rPr lang="en-US" sz="2800" dirty="0"/>
              <a:t>Lilongwe Malawi </a:t>
            </a:r>
          </a:p>
          <a:p>
            <a:r>
              <a:rPr lang="en-US" dirty="0"/>
              <a:t>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228D99D7-ACCA-46EA-B58F-36DABE8BB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19200"/>
            <a:ext cx="8382000" cy="762000"/>
          </a:xfrm>
        </p:spPr>
        <p:txBody>
          <a:bodyPr/>
          <a:lstStyle/>
          <a:p>
            <a:pPr algn="ctr"/>
            <a:r>
              <a:rPr lang="en-GB" dirty="0"/>
              <a:t> Program Communication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idx="1"/>
          </p:nvPr>
        </p:nvSpPr>
        <p:spPr>
          <a:xfrm>
            <a:off x="152400" y="2057400"/>
            <a:ext cx="8610600" cy="5257800"/>
          </a:xfrm>
        </p:spPr>
        <p:txBody>
          <a:bodyPr/>
          <a:lstStyle/>
          <a:p>
            <a:r>
              <a:rPr lang="en-US" sz="3200" dirty="0"/>
              <a:t>March 2018 – Move the role of Communications and Knowledge Management Coordinator from ILRI to </a:t>
            </a:r>
            <a:r>
              <a:rPr lang="en-US" sz="3200" dirty="0" smtClean="0"/>
              <a:t>IITA</a:t>
            </a:r>
            <a:endParaRPr lang="en-US" sz="3200" dirty="0"/>
          </a:p>
          <a:p>
            <a:r>
              <a:rPr lang="en-US" sz="3200" dirty="0"/>
              <a:t>ILRI retains the technical backstopping functions for online platforms</a:t>
            </a:r>
            <a:r>
              <a:rPr lang="en-US" sz="3200" dirty="0" smtClean="0"/>
              <a:t>.</a:t>
            </a:r>
            <a:endParaRPr lang="en-US" sz="3200" dirty="0"/>
          </a:p>
          <a:p>
            <a:r>
              <a:rPr lang="en-US" sz="3200" dirty="0"/>
              <a:t>Africa RISING East and Southern Africa and West Africa to recruit project communication specialists</a:t>
            </a:r>
          </a:p>
        </p:txBody>
      </p:sp>
    </p:spTree>
    <p:extLst>
      <p:ext uri="{BB962C8B-B14F-4D97-AF65-F5344CB8AC3E}">
        <p14:creationId xmlns:p14="http://schemas.microsoft.com/office/powerpoint/2010/main" val="110706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228D99D7-ACCA-46EA-B58F-36DABE8BB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447800"/>
            <a:ext cx="8686800" cy="838200"/>
          </a:xfrm>
        </p:spPr>
        <p:txBody>
          <a:bodyPr/>
          <a:lstStyle/>
          <a:p>
            <a:r>
              <a:rPr lang="en-GB" dirty="0"/>
              <a:t>Monitoring and Evaluation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idx="1"/>
          </p:nvPr>
        </p:nvSpPr>
        <p:spPr>
          <a:xfrm>
            <a:off x="228600" y="2286000"/>
            <a:ext cx="8763000" cy="4648200"/>
          </a:xfrm>
        </p:spPr>
        <p:txBody>
          <a:bodyPr/>
          <a:lstStyle/>
          <a:p>
            <a:pPr marL="114300" indent="0">
              <a:buNone/>
            </a:pPr>
            <a:r>
              <a:rPr lang="en-US" sz="3600" dirty="0"/>
              <a:t>March 2018 – recruit embedded M&amp;E specialists for each of the three regional </a:t>
            </a:r>
            <a:r>
              <a:rPr lang="en-US" sz="3600" dirty="0" smtClean="0"/>
              <a:t>projects</a:t>
            </a:r>
            <a:endParaRPr lang="en-US" sz="3200" dirty="0"/>
          </a:p>
          <a:p>
            <a:pPr marL="114300" indent="0">
              <a:buNone/>
            </a:pPr>
            <a:r>
              <a:rPr lang="en-US" sz="3600" dirty="0"/>
              <a:t>This team will assist with data collection, upload and M&amp;E within projects and across the program</a:t>
            </a:r>
          </a:p>
        </p:txBody>
      </p:sp>
    </p:spTree>
    <p:extLst>
      <p:ext uri="{BB962C8B-B14F-4D97-AF65-F5344CB8AC3E}">
        <p14:creationId xmlns:p14="http://schemas.microsoft.com/office/powerpoint/2010/main" val="227951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228D99D7-ACCA-46EA-B58F-36DABE8BB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71600"/>
            <a:ext cx="8382000" cy="762000"/>
          </a:xfrm>
        </p:spPr>
        <p:txBody>
          <a:bodyPr/>
          <a:lstStyle/>
          <a:p>
            <a:pPr algn="ctr"/>
            <a:r>
              <a:rPr lang="en-GB" dirty="0"/>
              <a:t> Data Management Plan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idx="1"/>
          </p:nvPr>
        </p:nvSpPr>
        <p:spPr>
          <a:xfrm>
            <a:off x="152400" y="2438400"/>
            <a:ext cx="8610600" cy="5257800"/>
          </a:xfrm>
        </p:spPr>
        <p:txBody>
          <a:bodyPr/>
          <a:lstStyle/>
          <a:p>
            <a:pPr marL="114300" indent="0">
              <a:buNone/>
            </a:pPr>
            <a:r>
              <a:rPr lang="en-US" sz="3200" dirty="0"/>
              <a:t>July 2018 – IFPRI to revise in order to streamline with: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donor requirements,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projects needs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Across the </a:t>
            </a:r>
            <a:r>
              <a:rPr lang="en-US" sz="3200" dirty="0" smtClean="0"/>
              <a:t>program</a:t>
            </a:r>
            <a:endParaRPr lang="en-US" sz="3200" dirty="0"/>
          </a:p>
          <a:p>
            <a:pPr marL="114300" indent="0">
              <a:buNone/>
            </a:pPr>
            <a:r>
              <a:rPr lang="en-US" sz="3200" dirty="0"/>
              <a:t>All partner contracts/agreements to have a budget line indicating the costs of data upload</a:t>
            </a:r>
          </a:p>
        </p:txBody>
      </p:sp>
    </p:spTree>
    <p:extLst>
      <p:ext uri="{BB962C8B-B14F-4D97-AF65-F5344CB8AC3E}">
        <p14:creationId xmlns:p14="http://schemas.microsoft.com/office/powerpoint/2010/main" val="400111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228D99D7-ACCA-46EA-B58F-36DABE8BB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71600"/>
            <a:ext cx="8382000" cy="762000"/>
          </a:xfrm>
        </p:spPr>
        <p:txBody>
          <a:bodyPr/>
          <a:lstStyle/>
          <a:p>
            <a:pPr algn="ctr"/>
            <a:r>
              <a:rPr lang="en-GB" dirty="0"/>
              <a:t> Science Advisory Group (SAG)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idx="1"/>
          </p:nvPr>
        </p:nvSpPr>
        <p:spPr>
          <a:xfrm>
            <a:off x="152400" y="2133600"/>
            <a:ext cx="8610600" cy="5257800"/>
          </a:xfrm>
        </p:spPr>
        <p:txBody>
          <a:bodyPr/>
          <a:lstStyle/>
          <a:p>
            <a:pPr marL="114300" indent="0">
              <a:buNone/>
            </a:pPr>
            <a:r>
              <a:rPr lang="en-US" sz="3200" dirty="0"/>
              <a:t>October 2018 – revisit the role of SAG and see how best to engage them in this </a:t>
            </a:r>
            <a:r>
              <a:rPr lang="en-US" sz="3200" dirty="0" smtClean="0"/>
              <a:t>phase</a:t>
            </a:r>
            <a:endParaRPr lang="en-US" sz="3200" dirty="0"/>
          </a:p>
          <a:p>
            <a:pPr marL="114300" indent="0">
              <a:buNone/>
            </a:pPr>
            <a:r>
              <a:rPr lang="en-US" sz="3200" dirty="0"/>
              <a:t>Current proposal: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 engage some of them in the planned internally commissioned external review planned for this year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 request to review project/program documents as need </a:t>
            </a:r>
            <a:r>
              <a:rPr lang="en-US" sz="3200" dirty="0" smtClean="0"/>
              <a:t>arise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2706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228D99D7-ACCA-46EA-B58F-36DABE8BB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447800"/>
            <a:ext cx="8534400" cy="838200"/>
          </a:xfrm>
        </p:spPr>
        <p:txBody>
          <a:bodyPr/>
          <a:lstStyle/>
          <a:p>
            <a:pPr algn="ctr"/>
            <a:r>
              <a:rPr lang="en-GB" sz="4000" dirty="0"/>
              <a:t>Internally Commissioned External Review 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idx="1"/>
          </p:nvPr>
        </p:nvSpPr>
        <p:spPr>
          <a:xfrm>
            <a:off x="152400" y="2514600"/>
            <a:ext cx="8763000" cy="5486400"/>
          </a:xfrm>
        </p:spPr>
        <p:txBody>
          <a:bodyPr/>
          <a:lstStyle/>
          <a:p>
            <a:pPr marL="114300" indent="0">
              <a:buNone/>
            </a:pPr>
            <a:r>
              <a:rPr lang="en-US" sz="3200" dirty="0"/>
              <a:t>October 2018 – ICER of the program to be organised as follows: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3200" dirty="0"/>
              <a:t>Ethiopia and West Africa – June to October </a:t>
            </a:r>
            <a:r>
              <a:rPr lang="en-US" sz="3200" dirty="0" smtClean="0"/>
              <a:t>2019</a:t>
            </a:r>
            <a:endParaRPr lang="en-US" sz="3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3200" dirty="0"/>
              <a:t>East and Southern Africa – January to March </a:t>
            </a:r>
            <a:r>
              <a:rPr lang="en-US" sz="3200" dirty="0" smtClean="0"/>
              <a:t>2020</a:t>
            </a:r>
            <a:endParaRPr lang="en-US" sz="3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3200" dirty="0"/>
              <a:t>Final reports planned for </a:t>
            </a:r>
            <a:r>
              <a:rPr lang="en-US" sz="3200" dirty="0" smtClean="0"/>
              <a:t>July </a:t>
            </a:r>
            <a:r>
              <a:rPr lang="en-US" sz="3200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165686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228D99D7-ACCA-46EA-B58F-36DABE8BB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143000"/>
            <a:ext cx="8534400" cy="838200"/>
          </a:xfrm>
        </p:spPr>
        <p:txBody>
          <a:bodyPr/>
          <a:lstStyle/>
          <a:p>
            <a:pPr algn="ctr"/>
            <a:r>
              <a:rPr lang="en-GB" sz="4000" dirty="0"/>
              <a:t>SI Assessment Framework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idx="1"/>
          </p:nvPr>
        </p:nvSpPr>
        <p:spPr>
          <a:xfrm>
            <a:off x="152400" y="1905000"/>
            <a:ext cx="8763000" cy="4876800"/>
          </a:xfrm>
        </p:spPr>
        <p:txBody>
          <a:bodyPr/>
          <a:lstStyle/>
          <a:p>
            <a:pPr marL="114300" indent="0">
              <a:buNone/>
            </a:pPr>
            <a:r>
              <a:rPr lang="en-US" sz="3200" dirty="0"/>
              <a:t>October 2018 – need to operationalize the SI Assessment framework</a:t>
            </a:r>
          </a:p>
          <a:p>
            <a:pPr marL="114300" indent="0">
              <a:buNone/>
            </a:pPr>
            <a:endParaRPr lang="en-US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All partners to collect data across all the SI domains when evaluating a technology</a:t>
            </a:r>
          </a:p>
          <a:p>
            <a:pPr marL="114300" indent="0">
              <a:buNone/>
            </a:pPr>
            <a:endParaRPr lang="en-US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Agree on some minimum data sets to be collected for all AR technologies being evaluated.</a:t>
            </a:r>
          </a:p>
        </p:txBody>
      </p:sp>
    </p:spTree>
    <p:extLst>
      <p:ext uri="{BB962C8B-B14F-4D97-AF65-F5344CB8AC3E}">
        <p14:creationId xmlns:p14="http://schemas.microsoft.com/office/powerpoint/2010/main" val="250651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228D99D7-ACCA-46EA-B58F-36DABE8BB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143000"/>
            <a:ext cx="8534400" cy="838200"/>
          </a:xfrm>
        </p:spPr>
        <p:txBody>
          <a:bodyPr/>
          <a:lstStyle/>
          <a:p>
            <a:pPr algn="ctr"/>
            <a:r>
              <a:rPr lang="en-GB" sz="4000" dirty="0"/>
              <a:t>Community of Practice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idx="1"/>
          </p:nvPr>
        </p:nvSpPr>
        <p:spPr>
          <a:xfrm>
            <a:off x="152400" y="2133600"/>
            <a:ext cx="8763000" cy="4953000"/>
          </a:xfrm>
        </p:spPr>
        <p:txBody>
          <a:bodyPr/>
          <a:lstStyle/>
          <a:p>
            <a:pPr marL="114300" indent="0">
              <a:buNone/>
            </a:pPr>
            <a:r>
              <a:rPr lang="en-US" sz="3200" dirty="0"/>
              <a:t>October 2018 – Community of Practice set up in 2017 to facilitate harmonization across the program</a:t>
            </a:r>
            <a:r>
              <a:rPr lang="en-US" sz="3200" dirty="0" smtClean="0"/>
              <a:t>.</a:t>
            </a:r>
            <a:endParaRPr lang="en-US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CoPs have not been effective for achieving the intended goal</a:t>
            </a:r>
            <a:r>
              <a:rPr lang="en-US" sz="3200" dirty="0" smtClean="0"/>
              <a:t>.</a:t>
            </a:r>
            <a:endParaRPr lang="en-US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PCT and Chief Scientists will take up this role through Task Forces which will be set up on a case by case basis (</a:t>
            </a:r>
            <a:r>
              <a:rPr lang="en-US" sz="3200" dirty="0" err="1"/>
              <a:t>eg.</a:t>
            </a:r>
            <a:r>
              <a:rPr lang="en-US" sz="3200" dirty="0"/>
              <a:t> ICT, methodologies)</a:t>
            </a:r>
          </a:p>
        </p:txBody>
      </p:sp>
    </p:spTree>
    <p:extLst>
      <p:ext uri="{BB962C8B-B14F-4D97-AF65-F5344CB8AC3E}">
        <p14:creationId xmlns:p14="http://schemas.microsoft.com/office/powerpoint/2010/main" val="295786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www.w3.org/XML/1998/namespace"/>
    <ds:schemaRef ds:uri="http://purl.org/dc/dcmitype/"/>
    <ds:schemaRef ds:uri="9f5e9607-a28b-487e-b093-da60e75ee109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352</TotalTime>
  <Words>333</Words>
  <Application>Microsoft Office PowerPoint</Application>
  <PresentationFormat>On-screen Show (4:3)</PresentationFormat>
  <Paragraphs>39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 Program Communication</vt:lpstr>
      <vt:lpstr>Monitoring and Evaluation</vt:lpstr>
      <vt:lpstr> Data Management Plan</vt:lpstr>
      <vt:lpstr> Science Advisory Group (SAG)</vt:lpstr>
      <vt:lpstr>Internally Commissioned External Review </vt:lpstr>
      <vt:lpstr>SI Assessment Framework</vt:lpstr>
      <vt:lpstr>Community of Practice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Yasabu, Simret (ILRI)</dc:creator>
  <cp:lastModifiedBy>Noel Ulaya</cp:lastModifiedBy>
  <cp:revision>14</cp:revision>
  <cp:lastPrinted>2011-10-06T11:45:23Z</cp:lastPrinted>
  <dcterms:created xsi:type="dcterms:W3CDTF">2019-02-01T09:15:42Z</dcterms:created>
  <dcterms:modified xsi:type="dcterms:W3CDTF">2019-02-05T06:26:37Z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